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6"/>
  </p:notesMasterIdLst>
  <p:sldIdLst>
    <p:sldId id="259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9C39F-3901-4CBA-A80F-4B0D3569D87A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933BF-5A18-47D1-94B5-DB382BEF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2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11E-A785-4B82-9C3E-C80F9460C5E7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FE78-E8DC-458E-BAA4-8588BDCAC950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6D2-B48D-427B-B020-5946F3799724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A71-2C53-4F6D-A0E9-F2A262C525D2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0ECA-4923-4C4E-B905-908D71F8CEB5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4EA-0A2F-43A0-9B4F-29DFF34E9604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61B5-8228-4013-9CF7-9AADD0E6A2A2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4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2547-ABB0-4EA0-B470-C03D2CECE9AB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1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F39-41F1-4F8D-825A-A8B2E412C6D0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3086-7BB1-4415-841A-DEFC31A40141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1C0C-FB0B-4C3F-A6FA-93CE82DAB2A5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54FF-9E53-4DFD-BB1B-F49FE512E45C}" type="datetime1">
              <a:rPr lang="en-US" smtClean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6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mailto:vseaman@incog.org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282" y="672352"/>
            <a:ext cx="8511989" cy="2756647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66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Preventing and Reducing Pollution From MS4 Activities</a:t>
            </a:r>
            <a:r>
              <a:rPr lang="en-US" sz="4000" dirty="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en-US" sz="4000" dirty="0" smtClean="0">
                <a:solidFill>
                  <a:srgbClr val="000066"/>
                </a:solidFill>
                <a:latin typeface="Calibri" pitchFamily="34" charset="0"/>
              </a:rPr>
            </a:br>
            <a:endParaRPr lang="en-US" sz="40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62400"/>
            <a:ext cx="6934200" cy="2362200"/>
          </a:xfrm>
          <a:noFill/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GCSA Employee Training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Nienhuis Park Community Center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May 19, 2017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Richard Smith, Stormwater Consultant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242522"/>
            <a:ext cx="8693523" cy="527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OKR05 covers WWTPs &gt;1 MGD.</a:t>
            </a:r>
          </a:p>
          <a:p>
            <a:pPr marL="365760" indent="-27432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OKR04 covers WWTPs &lt;1 MGD.</a:t>
            </a:r>
          </a:p>
          <a:p>
            <a:pPr marL="365760" indent="-27432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standard facility BMPs.</a:t>
            </a:r>
          </a:p>
          <a:p>
            <a:pPr marL="365760" indent="-27432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MS4 stormwater managers should work with WWTP operators and superintendents on OKR05 compliance.</a:t>
            </a:r>
          </a:p>
          <a:p>
            <a:pPr marL="365760" indent="-27432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Water plants are not covered by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OKR05;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OKR04 applies.</a:t>
            </a:r>
          </a:p>
          <a:p>
            <a:pPr marL="365760" indent="-27432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standard facility BMPs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65760" indent="-27432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Other municipal utilities are covered under OKR04.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65760" indent="-27432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Part of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MCM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(Good Housekeeping).</a:t>
            </a: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Wastewater Treatment and Water Plants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435" y="1104106"/>
            <a:ext cx="3514965" cy="20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363545"/>
            <a:ext cx="8693523" cy="51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OKR05 covers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“Stormwater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discharges from facilities associated with waste disposal at landfills, and land application sites that receive or have received industrial waste, including sites subject to regulation under Subtitle D of RCRA, are covered under Sector L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.”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OKR04 covers all other municipal landfills not covered by OKR05 (covered as 6</a:t>
            </a:r>
            <a:r>
              <a:rPr lang="en-US" sz="2800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MCM).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Use standard facility BMPs.</a:t>
            </a: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Municipal Landfills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742" y="4416786"/>
            <a:ext cx="3289766" cy="21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363545"/>
            <a:ext cx="8693523" cy="51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Most basins are dry, some have permanent water.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Pollution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from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basins must be controlled by:</a:t>
            </a:r>
          </a:p>
          <a:p>
            <a:pPr marL="822960" lvl="1" indent="-27432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Control pollutant inflow (nutrients, sediment, toxics).</a:t>
            </a:r>
          </a:p>
          <a:p>
            <a:pPr marL="822960" lvl="1" indent="-27432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Control pollutant generation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within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basin.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Pollution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into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basins must be controlled by:</a:t>
            </a:r>
          </a:p>
          <a:p>
            <a:pPr marL="822960" lvl="1" indent="-27432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6th MCM BMPs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 basin drainage.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822960" lvl="1" indent="-27432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Public &amp; HOA education. 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Inspect stormwater structures.  </a:t>
            </a: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Stormwater and Flood Control Structures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385" y="4522584"/>
            <a:ext cx="2762530" cy="20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748" y="1363545"/>
            <a:ext cx="8693523" cy="51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MS4 LID must be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maintained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MS4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inspection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authority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MS4 dedicated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resources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Falls under OKR04’s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u="sng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 MCM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(Post-Construction) and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u="sng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 MCM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(Good Housekeeping).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Types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of MS4-Owned LID include: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WQ detention basins, rain gardens, wetlands.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Green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roofs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Permeable pavement types.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Municipal LID Structures</a:t>
            </a:r>
            <a:endParaRPr lang="en-US" sz="4000" b="1" u="sng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91" y="1271469"/>
            <a:ext cx="4045757" cy="20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B596-432D-499C-9187-B7F052D1438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906" y="4913772"/>
            <a:ext cx="1371600" cy="144257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32" y="3496236"/>
            <a:ext cx="4413935" cy="243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8360" y="2001578"/>
            <a:ext cx="4312692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Vernon Seaman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Manager, Envir. And Energy Planning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INCOG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Two West 2</a:t>
            </a:r>
            <a:r>
              <a:rPr lang="en-US" b="1" i="1" baseline="30000" dirty="0" smtClean="0">
                <a:solidFill>
                  <a:srgbClr val="002060"/>
                </a:solidFill>
              </a:rPr>
              <a:t>nd </a:t>
            </a:r>
            <a:r>
              <a:rPr lang="en-US" b="1" i="1" dirty="0" smtClean="0">
                <a:solidFill>
                  <a:srgbClr val="002060"/>
                </a:solidFill>
              </a:rPr>
              <a:t>Street, Ste 800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Tulsa, OK 74103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(918) 579-9451</a:t>
            </a:r>
          </a:p>
          <a:p>
            <a:r>
              <a:rPr lang="en-US" b="1" dirty="0" smtClean="0">
                <a:hlinkClick r:id="rId5"/>
              </a:rPr>
              <a:t>vseaman@incog.org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5305" y="2901510"/>
            <a:ext cx="2268032" cy="521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3235" y="569329"/>
            <a:ext cx="6844354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 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18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444227"/>
            <a:ext cx="8491817" cy="491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OKR04 Part IV.C.6.a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“…and continue to implement and enforce the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operation and maintenance program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that includes a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training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component … [to address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]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pollutant runoff from MS4 operations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.”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[Required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]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OKR04 Part IV.C.6.a(2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“Implement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a municipal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employee training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and education program that you will use to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prevent and reduce stormwater pollution from MS4 activities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...” 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[Required]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What are “MS4 Activities”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?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This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wrap-up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presentation will address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MS4 activities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not yet covered today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221877" y="342106"/>
            <a:ext cx="8633012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Training About “MS4 Activities” Pollution</a:t>
            </a:r>
          </a:p>
        </p:txBody>
      </p:sp>
    </p:spTree>
    <p:extLst>
      <p:ext uri="{BB962C8B-B14F-4D97-AF65-F5344CB8AC3E}">
        <p14:creationId xmlns:p14="http://schemas.microsoft.com/office/powerpoint/2010/main" val="924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444227"/>
            <a:ext cx="8293473" cy="491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Material storage and disposal of wastes (4).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Park and open space maintenance (6).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Municipal fleet and building maintenance (7).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Construction and land disturbance (8).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MS4 maintenance (streets and drainage systems) (9).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Illegal discharges (hazards, identifying &amp; reporting)       (3 and 5).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MS4 Activities &amp; Operations Covered Today</a:t>
            </a:r>
          </a:p>
        </p:txBody>
      </p:sp>
    </p:spTree>
    <p:extLst>
      <p:ext uri="{BB962C8B-B14F-4D97-AF65-F5344CB8AC3E}">
        <p14:creationId xmlns:p14="http://schemas.microsoft.com/office/powerpoint/2010/main" val="13224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444227"/>
            <a:ext cx="8293473" cy="491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Municipal pools and splash pads.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Municipal lakes and ponds.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Wastewater treatment plants (WWTPs).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Water treatment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plants and other utilities.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Municipal landfills.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Municipal stormwater / flood control structures.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Municipal LID structures.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Other Types of MS4 Activities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17357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350098"/>
            <a:ext cx="8293473" cy="51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Possible ways pollutants can enter stormwater runoff from municipal pools:</a:t>
            </a:r>
          </a:p>
          <a:p>
            <a:pPr marL="822960" lvl="1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Piping pool water into stormdrains, streets or creeks.</a:t>
            </a:r>
          </a:p>
          <a:p>
            <a:pPr marL="822960" lvl="1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Backwash water piped to storm drains, streets or creeks.</a:t>
            </a:r>
          </a:p>
          <a:p>
            <a:pPr marL="822960" lvl="1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Leaks from plumbing.</a:t>
            </a:r>
          </a:p>
          <a:p>
            <a:pPr marL="822960" lvl="1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Chemical spills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822960" lvl="1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Vandalism.</a:t>
            </a:r>
            <a:endParaRPr lang="en-US" sz="2800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Municipal Pools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660" y="4113594"/>
            <a:ext cx="4208930" cy="224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274167"/>
            <a:ext cx="8293473" cy="491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Three types: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Flow-Through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 (tap water to sanitary sewer).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Recirculate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 (capture, treat, Reuse).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Irrigation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 (capture, pipe to irrigation fields or gardens).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Nearly all in Tulsa county are flow-through.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Pathogens associated with splash pads and runoff: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Naegleria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i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fowleri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Cryptosporidium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Bacteria pathogens</a:t>
            </a: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Municipal Splash Pads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36" y="4518576"/>
            <a:ext cx="3702422" cy="21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363545"/>
            <a:ext cx="8693523" cy="51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2010 Oklahoma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Legislature exempted splash pads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from safety and testing regulations for swimming pools.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No state testing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program now; municipals only.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Water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on the pads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can be contaminated.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Runoff into shallow pools of water and mud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by pads can be contaminated.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2005 Mohawk Park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shallow pools by splash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pad where allegedly 2 boys died from Naegleria.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Over-chlorination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can also cause polluted runoff.</a:t>
            </a: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Municipal Splash Pads</a:t>
            </a:r>
          </a:p>
        </p:txBody>
      </p:sp>
    </p:spTree>
    <p:extLst>
      <p:ext uri="{BB962C8B-B14F-4D97-AF65-F5344CB8AC3E}">
        <p14:creationId xmlns:p14="http://schemas.microsoft.com/office/powerpoint/2010/main" val="656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7" y="1269416"/>
            <a:ext cx="8532158" cy="54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Are not pollution sources; are areas to be protected.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Pollution can come from entire watershed, but mainly from near shoreline and tributaries.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Most city limits cover only the waterbody and a narrow buffer around the waterbody.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Most common lake impairments: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Dissolved oxygen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pH 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Nutrients</a:t>
            </a:r>
          </a:p>
          <a:p>
            <a:pPr marL="822960" lvl="1" indent="-27432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Turbidity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Municipal Lakes and Ponds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547" y="3600304"/>
            <a:ext cx="2681007" cy="31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748" y="1363545"/>
            <a:ext cx="8693523" cy="51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Bank and shoreline stabilization and erosion control.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Vegetative cover; forest management.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Pervious surfaces for parking lots, paths.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Near shore emergent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aquatic plants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as buffers.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Public education about trash, fish offal, food waste.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Control of fertilizers, pesticides and other chemicals.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Mechanical aeration of water column.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Organized lake cleanups and environmental events. </a:t>
            </a: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41195" y="342106"/>
            <a:ext cx="8922123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Typical BMPs for Municipal Lakes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809233"/>
            <a:ext cx="2362200" cy="15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3778</TotalTime>
  <Words>809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Preventing and Reducing Pollution From MS4 Activities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Required in the New OKR04 Permit</dc:title>
  <dc:creator>Richard Smith</dc:creator>
  <cp:lastModifiedBy>Richard Smith</cp:lastModifiedBy>
  <cp:revision>300</cp:revision>
  <dcterms:created xsi:type="dcterms:W3CDTF">2015-08-24T16:00:26Z</dcterms:created>
  <dcterms:modified xsi:type="dcterms:W3CDTF">2017-05-18T14:03:09Z</dcterms:modified>
</cp:coreProperties>
</file>